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72" r:id="rId18"/>
    <p:sldId id="276" r:id="rId19"/>
    <p:sldId id="274" r:id="rId20"/>
    <p:sldId id="283" r:id="rId21"/>
    <p:sldId id="277" r:id="rId22"/>
    <p:sldId id="275" r:id="rId23"/>
    <p:sldId id="278" r:id="rId24"/>
    <p:sldId id="279" r:id="rId25"/>
    <p:sldId id="280" r:id="rId26"/>
    <p:sldId id="281" r:id="rId27"/>
    <p:sldId id="317" r:id="rId28"/>
    <p:sldId id="282" r:id="rId29"/>
    <p:sldId id="284" r:id="rId30"/>
    <p:sldId id="309" r:id="rId31"/>
    <p:sldId id="310" r:id="rId32"/>
    <p:sldId id="285" r:id="rId33"/>
    <p:sldId id="286" r:id="rId34"/>
    <p:sldId id="287" r:id="rId35"/>
    <p:sldId id="311" r:id="rId36"/>
    <p:sldId id="288" r:id="rId37"/>
    <p:sldId id="289" r:id="rId38"/>
    <p:sldId id="290" r:id="rId39"/>
    <p:sldId id="291" r:id="rId40"/>
    <p:sldId id="292" r:id="rId41"/>
    <p:sldId id="293" r:id="rId42"/>
    <p:sldId id="306" r:id="rId43"/>
    <p:sldId id="307" r:id="rId44"/>
    <p:sldId id="308" r:id="rId45"/>
    <p:sldId id="320" r:id="rId46"/>
    <p:sldId id="312" r:id="rId47"/>
    <p:sldId id="313" r:id="rId48"/>
    <p:sldId id="315" r:id="rId49"/>
    <p:sldId id="257" r:id="rId50"/>
    <p:sldId id="318" r:id="rId51"/>
    <p:sldId id="31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  <p14:sldId id="296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317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20"/>
            <p14:sldId id="312"/>
            <p14:sldId id="313"/>
            <p14:sldId id="315"/>
            <p14:sldId id="25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5606" autoAdjust="0"/>
  </p:normalViewPr>
  <p:slideViewPr>
    <p:cSldViewPr snapToGrid="0">
      <p:cViewPr>
        <p:scale>
          <a:sx n="90" d="100"/>
          <a:sy n="90" d="100"/>
        </p:scale>
        <p:origin x="2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9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item.taobao.com/item.htm?app=chrome&amp;bxsign=scd1vrvHsRGet02mu-3Q3TtcmORqSbcCQmclYrBDMr-4LTqiS8gncNJPfjl2FZ_-EcZ0W-NI_gqdLzWDdrQgBhAqb-p0sotb8Xl74cuosf8U6HGmGoWP52oJc00Ode_Gs4l&amp;cpp=1&amp;id=715471223700&amp;share_crt_v=1&amp;shareurl=true&amp;short_name=h.glbV7pByifl1MB9&amp;sp_tk=blprUjNlbVlTVHo=&amp;spm=a2159r.13376460.0.0&amp;tbSocialPopKey=shareItem&amp;tk=nZkR3emYSTz&amp;un=f4c100800914920e8753959434844319&amp;un_site=0&amp;ut_sk=1.X%20b8oFPBe8cDAJZbTqmhCt4v_21646297_1723514610248.TaoPassword-WeiXin.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tem.taobao.com/item.htm?spm=a1z10.3-c-s.w4002-23951518078.10.716337fbl7oLX8&amp;id=628452366539&amp;pisk=fw_qs6aCorUqyG2jAK8waVUfXpYv-eeCmN96s1fMGKv0B5KGQOW-5hv_DO-NCTKGlE1fUdXCQC_f51cwsTTDXi96hd8N69P7dyaCMsL9jJwQRz79LKYKmdAmC4fkt5Lhy-UCMsp9L1BudyiN-lOxbCXMm3fkGLAiodXMrUAvEqAioFvuaCLzAwaLIWxs11plbeR16-wRTLui8Xd2mHapEVc1rI7HKsqtSVbygn7s-zmxVnsG9HQfBPuJl6SkrC7TtcJwYGbXrZ2u-3KGjMtNVxVfKO5lBE_usmvhctTloMliS_8Vmhd24xyyKZClJUx7-W5lyt1Az1GgSQ6BEsQD7yVpuEvDzgziBQXD1NIqIc-DwQJQa7SyqupLErdYDcn9DoRydSXSXcKDwQJQa7otXnQ2apNc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zhuanlan.zhihu.com/p/114716305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B)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TT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马达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A.2.2.2 Servo Motor II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dirty="0">
                <a:solidFill>
                  <a:srgbClr val="11192D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4.8-6V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39FAED-C46B-4377-B788-B0CD58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71509"/>
            <a:ext cx="3702240" cy="2940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08EAFC-BFDD-4B29-B8C6-3E929A312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38" y="659714"/>
            <a:ext cx="6077262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70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21550" y="485253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41473" y="5611557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4" y="3161267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4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92310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12 (UART5 TX)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108495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13 (UART5 RX)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PA10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A.3.1.1 Electrical System Statistics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52329"/>
              </p:ext>
            </p:extLst>
          </p:nvPr>
        </p:nvGraphicFramePr>
        <p:xfrm>
          <a:off x="2496000" y="1102848"/>
          <a:ext cx="7200000" cy="46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电气元器件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数量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 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USB camera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DC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motor driver board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SER0050 servo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 IMU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 power module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lithium battery (12V)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portable charging unit (5V)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228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625111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66911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SER0050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</a:t>
                      </a:r>
                    </a:p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12 (UART5_TX)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13 (UART5_RX)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92425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motor driver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A.3.3 Parameters of the car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8D33426-4C01-4FF5-B9AD-CA2CACEA71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car: 210mm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car: 228mm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Distance between the center of wheels: 201mm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wheel: 27mm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brush: 65mm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Radius of the brush: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 50mm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storing box: 68mm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box: 62mm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Minimum height of the box: 30mm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1 block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Maximum height of the box: 54mm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Volume of the box: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, could contain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6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The angle of the 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⁡(0.2)≈11.3°</m:t>
                    </m:r>
                  </m:oMath>
                </a14:m>
                <a:endParaRPr lang="en-US" altLang="zh-CN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8D33426-4C01-4FF5-B9AD-CA2CACEA7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  <a:blipFill>
                <a:blip r:embed="rId2"/>
                <a:stretch>
                  <a:fillRect l="-522" t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8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 Pro]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954715" y="1572210"/>
            <a:ext cx="1525887" cy="2563426"/>
          </a:xfrm>
          <a:prstGeom prst="bentConnector2">
            <a:avLst/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A.3.4 Control Flow Chart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1364AD7-8C8F-4A96-8531-6FEF392BB36D}"/>
              </a:ext>
            </a:extLst>
          </p:cNvPr>
          <p:cNvSpPr>
            <a:spLocks noChangeAspect="1"/>
          </p:cNvSpPr>
          <p:nvPr/>
        </p:nvSpPr>
        <p:spPr>
          <a:xfrm>
            <a:off x="3794902" y="4314241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运动控制</a:t>
            </a:r>
          </a:p>
        </p:txBody>
      </p:sp>
      <p:sp>
        <p:nvSpPr>
          <p:cNvPr id="10" name="流程图: 决策 9">
            <a:extLst>
              <a:ext uri="{FF2B5EF4-FFF2-40B4-BE49-F238E27FC236}">
                <a16:creationId xmlns:a16="http://schemas.microsoft.com/office/drawing/2014/main" id="{DCCC6EB5-B478-4D10-8A81-33779F6B7D50}"/>
              </a:ext>
            </a:extLst>
          </p:cNvPr>
          <p:cNvSpPr>
            <a:spLocks noChangeAspect="1"/>
          </p:cNvSpPr>
          <p:nvPr/>
        </p:nvSpPr>
        <p:spPr>
          <a:xfrm>
            <a:off x="4889303" y="1426169"/>
            <a:ext cx="1555200" cy="691200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主循环</a:t>
            </a:r>
            <a:r>
              <a:rPr lang="en-US" altLang="zh-CN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While(1)</a:t>
            </a:r>
            <a:endParaRPr lang="zh-CN" altLang="en-US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E4BE4E13-E161-4BFF-AD79-E32A58194558}"/>
              </a:ext>
            </a:extLst>
          </p:cNvPr>
          <p:cNvSpPr>
            <a:spLocks noChangeAspect="1"/>
          </p:cNvSpPr>
          <p:nvPr/>
        </p:nvSpPr>
        <p:spPr>
          <a:xfrm>
            <a:off x="4946904" y="461665"/>
            <a:ext cx="1440001" cy="691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程序初始化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2602140-54E4-45DF-9DE2-4758C7BDF325}"/>
              </a:ext>
            </a:extLst>
          </p:cNvPr>
          <p:cNvSpPr>
            <a:spLocks noChangeAspect="1"/>
          </p:cNvSpPr>
          <p:nvPr/>
        </p:nvSpPr>
        <p:spPr>
          <a:xfrm>
            <a:off x="6386904" y="4306345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目标识别与定位</a:t>
            </a:r>
          </a:p>
        </p:txBody>
      </p:sp>
      <p:sp>
        <p:nvSpPr>
          <p:cNvPr id="13" name="流程图: 决策 12">
            <a:extLst>
              <a:ext uri="{FF2B5EF4-FFF2-40B4-BE49-F238E27FC236}">
                <a16:creationId xmlns:a16="http://schemas.microsoft.com/office/drawing/2014/main" id="{C89390D0-8823-4383-A94D-586B3D317440}"/>
              </a:ext>
            </a:extLst>
          </p:cNvPr>
          <p:cNvSpPr>
            <a:spLocks noChangeAspect="1"/>
          </p:cNvSpPr>
          <p:nvPr/>
        </p:nvSpPr>
        <p:spPr>
          <a:xfrm>
            <a:off x="4889303" y="3355179"/>
            <a:ext cx="1555200" cy="691200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模块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执行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7A65A218-949A-498A-B3E8-EED9BDABBB15}"/>
              </a:ext>
            </a:extLst>
          </p:cNvPr>
          <p:cNvSpPr>
            <a:spLocks noChangeAspect="1"/>
          </p:cNvSpPr>
          <p:nvPr/>
        </p:nvSpPr>
        <p:spPr>
          <a:xfrm>
            <a:off x="8402907" y="569739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读取上位机指令</a:t>
            </a: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279D275B-E44C-4F82-B135-BAF5D132A2DB}"/>
              </a:ext>
            </a:extLst>
          </p:cNvPr>
          <p:cNvSpPr>
            <a:spLocks noChangeAspect="1"/>
          </p:cNvSpPr>
          <p:nvPr/>
        </p:nvSpPr>
        <p:spPr>
          <a:xfrm>
            <a:off x="4946903" y="239067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读取传感器数据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C74721DB-C6DE-4C16-A305-769479489C4E}"/>
              </a:ext>
            </a:extLst>
          </p:cNvPr>
          <p:cNvSpPr>
            <a:spLocks noChangeAspect="1"/>
          </p:cNvSpPr>
          <p:nvPr/>
        </p:nvSpPr>
        <p:spPr>
          <a:xfrm>
            <a:off x="4946903" y="569739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向上位机发送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状态信息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C8C4165-7E98-4476-BB98-05F100010FB4}"/>
              </a:ext>
            </a:extLst>
          </p:cNvPr>
          <p:cNvSpPr>
            <a:spLocks noChangeAspect="1"/>
          </p:cNvSpPr>
          <p:nvPr/>
        </p:nvSpPr>
        <p:spPr>
          <a:xfrm>
            <a:off x="5090902" y="4861427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向</a:t>
            </a:r>
            <a:r>
              <a:rPr lang="en-US" altLang="zh-CN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发送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状态信息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BAB6CFA-C80D-4B9C-B758-CEC013EF5D14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 flipH="1">
            <a:off x="5666903" y="1152865"/>
            <a:ext cx="2" cy="273304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88774EF-4E1E-4AD9-B2B4-745CAB7A3470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5666903" y="2117369"/>
            <a:ext cx="1" cy="273305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9469325-E3C2-4452-8A08-4CE5EAB0DEAF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5666903" y="3081874"/>
            <a:ext cx="1" cy="273305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9365148C-BA9B-4565-AFC2-292F07B3E643}"/>
              </a:ext>
            </a:extLst>
          </p:cNvPr>
          <p:cNvCxnSpPr>
            <a:stCxn id="13" idx="1"/>
            <a:endCxn id="6" idx="0"/>
          </p:cNvCxnSpPr>
          <p:nvPr/>
        </p:nvCxnSpPr>
        <p:spPr>
          <a:xfrm rot="10800000" flipV="1">
            <a:off x="4370903" y="3700779"/>
            <a:ext cx="518400" cy="613462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3AAC10AC-57FF-472B-B57D-8D61B83148A1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6444503" y="3700779"/>
            <a:ext cx="518402" cy="605566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87A0EE8-CDE7-48C7-9011-3906919CCCE3}"/>
              </a:ext>
            </a:extLst>
          </p:cNvPr>
          <p:cNvCxnSpPr>
            <a:cxnSpLocks/>
            <a:stCxn id="6" idx="2"/>
            <a:endCxn id="17" idx="1"/>
          </p:cNvCxnSpPr>
          <p:nvPr/>
        </p:nvCxnSpPr>
        <p:spPr>
          <a:xfrm rot="16200000" flipH="1">
            <a:off x="4082527" y="5178618"/>
            <a:ext cx="1152752" cy="576000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1EC37832-AAAB-40F3-B76F-D954CDD1DFC5}"/>
              </a:ext>
            </a:extLst>
          </p:cNvPr>
          <p:cNvCxnSpPr>
            <a:cxnSpLocks/>
            <a:stCxn id="12" idx="2"/>
            <a:endCxn id="17" idx="3"/>
          </p:cNvCxnSpPr>
          <p:nvPr/>
        </p:nvCxnSpPr>
        <p:spPr>
          <a:xfrm rot="5400000">
            <a:off x="6094581" y="5174670"/>
            <a:ext cx="1160648" cy="576001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ECF1165-2DFB-4353-B4ED-BE5549837D4C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H="1" flipV="1">
            <a:off x="5666903" y="5437428"/>
            <a:ext cx="1" cy="259966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F281A7AB-59EC-43B4-8575-A5F78418DD8A}"/>
              </a:ext>
            </a:extLst>
          </p:cNvPr>
          <p:cNvCxnSpPr>
            <a:cxnSpLocks/>
            <a:stCxn id="17" idx="2"/>
            <a:endCxn id="15" idx="2"/>
          </p:cNvCxnSpPr>
          <p:nvPr/>
        </p:nvCxnSpPr>
        <p:spPr>
          <a:xfrm rot="16200000" flipH="1">
            <a:off x="7394906" y="4660592"/>
            <a:ext cx="12700" cy="3456004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D99FA802-2A24-4DDA-9D67-6EFFA3919864}"/>
              </a:ext>
            </a:extLst>
          </p:cNvPr>
          <p:cNvCxnSpPr>
            <a:cxnSpLocks/>
            <a:stCxn id="15" idx="0"/>
            <a:endCxn id="10" idx="3"/>
          </p:cNvCxnSpPr>
          <p:nvPr/>
        </p:nvCxnSpPr>
        <p:spPr>
          <a:xfrm rot="16200000" flipV="1">
            <a:off x="5820894" y="2395379"/>
            <a:ext cx="3925625" cy="2678405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04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A.3.5 Control </a:t>
            </a:r>
            <a:r>
              <a:rPr lang="en-US" altLang="zh-CN" sz="2400" dirty="0">
                <a:solidFill>
                  <a:prstClr val="black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Module Division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581C993-524E-4870-B604-FD4BF88F9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52572"/>
              </p:ext>
            </p:extLst>
          </p:nvPr>
        </p:nvGraphicFramePr>
        <p:xfrm>
          <a:off x="1272000" y="2131060"/>
          <a:ext cx="964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7750577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54711929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036921462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88443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模块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上位硬件模块输入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子模块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218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目标识别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相机</a:t>
                      </a:r>
                      <a:endParaRPr lang="en-US" altLang="zh-CN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物体识别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通过图像确定目标物体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6926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zh-CN" altLang="en-US" dirty="0"/>
                        <a:t>摄像头，超声波传感器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避障测量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确定目标物体距离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0708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运动控制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电机编码器</a:t>
                      </a:r>
                      <a:endParaRPr lang="en-US" altLang="zh-CN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IMU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电机转速控制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利用</a:t>
                      </a: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控制电机转速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4716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PID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闭环控制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根据采样数据精确控制电机运动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16957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信号传输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串口通讯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模块间通讯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367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WIFI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通讯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树莓派与</a:t>
                      </a: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间通讯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51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2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1662</Words>
  <Application>Microsoft Office PowerPoint</Application>
  <PresentationFormat>宽屏</PresentationFormat>
  <Paragraphs>699</Paragraphs>
  <Slides>51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等线</vt:lpstr>
      <vt:lpstr>等线 Light</vt:lpstr>
      <vt:lpstr>华文中宋</vt:lpstr>
      <vt:lpstr>Arial</vt:lpstr>
      <vt:lpstr>Cambria Math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327</cp:revision>
  <dcterms:created xsi:type="dcterms:W3CDTF">2024-08-08T07:14:50Z</dcterms:created>
  <dcterms:modified xsi:type="dcterms:W3CDTF">2024-09-08T04:14:02Z</dcterms:modified>
</cp:coreProperties>
</file>